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Default Extension="png" ContentType="image/png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51AE-3D67-BD47-9BEA-2D040E40A7E8}" type="datetimeFigureOut">
              <a:rPr lang="en-US" smtClean="0"/>
              <a:pPr/>
              <a:t>1/15/11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2AE4-6940-6E4F-9B4C-F4A1235CD3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51AE-3D67-BD47-9BEA-2D040E40A7E8}" type="datetimeFigureOut">
              <a:rPr lang="en-US" smtClean="0"/>
              <a:pPr/>
              <a:t>1/15/11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2AE4-6940-6E4F-9B4C-F4A1235CD3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51AE-3D67-BD47-9BEA-2D040E40A7E8}" type="datetimeFigureOut">
              <a:rPr lang="en-US" smtClean="0"/>
              <a:pPr/>
              <a:t>1/15/11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2AE4-6940-6E4F-9B4C-F4A1235CD3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51AE-3D67-BD47-9BEA-2D040E40A7E8}" type="datetimeFigureOut">
              <a:rPr lang="en-US" smtClean="0"/>
              <a:pPr/>
              <a:t>1/15/11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2AE4-6940-6E4F-9B4C-F4A1235CD3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51AE-3D67-BD47-9BEA-2D040E40A7E8}" type="datetimeFigureOut">
              <a:rPr lang="en-US" smtClean="0"/>
              <a:pPr/>
              <a:t>1/15/11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2AE4-6940-6E4F-9B4C-F4A1235CD3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51AE-3D67-BD47-9BEA-2D040E40A7E8}" type="datetimeFigureOut">
              <a:rPr lang="en-US" smtClean="0"/>
              <a:pPr/>
              <a:t>1/15/11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2AE4-6940-6E4F-9B4C-F4A1235CD3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51AE-3D67-BD47-9BEA-2D040E40A7E8}" type="datetimeFigureOut">
              <a:rPr lang="en-US" smtClean="0"/>
              <a:pPr/>
              <a:t>1/15/11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2AE4-6940-6E4F-9B4C-F4A1235CD3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51AE-3D67-BD47-9BEA-2D040E40A7E8}" type="datetimeFigureOut">
              <a:rPr lang="en-US" smtClean="0"/>
              <a:pPr/>
              <a:t>1/15/11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2AE4-6940-6E4F-9B4C-F4A1235CD3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51AE-3D67-BD47-9BEA-2D040E40A7E8}" type="datetimeFigureOut">
              <a:rPr lang="en-US" smtClean="0"/>
              <a:pPr/>
              <a:t>1/15/11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2AE4-6940-6E4F-9B4C-F4A1235CD3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51AE-3D67-BD47-9BEA-2D040E40A7E8}" type="datetimeFigureOut">
              <a:rPr lang="en-US" smtClean="0"/>
              <a:pPr/>
              <a:t>1/15/11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2AE4-6940-6E4F-9B4C-F4A1235CD3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51AE-3D67-BD47-9BEA-2D040E40A7E8}" type="datetimeFigureOut">
              <a:rPr lang="en-US" smtClean="0"/>
              <a:pPr/>
              <a:t>1/15/11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2AE4-6940-6E4F-9B4C-F4A1235CD3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951AE-3D67-BD47-9BEA-2D040E40A7E8}" type="datetimeFigureOut">
              <a:rPr lang="en-US" smtClean="0"/>
              <a:pPr/>
              <a:t>1/15/11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2AE4-6940-6E4F-9B4C-F4A1235CD3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35615"/>
            <a:ext cx="7772400" cy="25541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Thoughts on Research and Development in the Greek Context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11" dirty="0" smtClean="0"/>
              <a:t>Stamatios Krimigis (</a:t>
            </a:r>
            <a:r>
              <a:rPr lang="el-GR" sz="3111" dirty="0" smtClean="0"/>
              <a:t>Κριμιζής)</a:t>
            </a:r>
            <a:br>
              <a:rPr lang="el-GR" sz="3111" dirty="0" smtClean="0"/>
            </a:br>
            <a:r>
              <a:rPr lang="en-US" sz="3111" dirty="0" smtClean="0"/>
              <a:t>Johns Hopkins/Applied Physics Lab</a:t>
            </a:r>
            <a:br>
              <a:rPr lang="en-US" sz="3111" dirty="0" smtClean="0"/>
            </a:br>
            <a:r>
              <a:rPr lang="en-US" sz="3111" dirty="0" smtClean="0"/>
              <a:t>&amp;</a:t>
            </a:r>
            <a:br>
              <a:rPr lang="en-US" sz="3111" dirty="0" smtClean="0"/>
            </a:br>
            <a:r>
              <a:rPr lang="en-US" sz="3111" dirty="0" smtClean="0"/>
              <a:t>Academy of Athens-Chair of Science of Space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588000"/>
            <a:ext cx="7683025" cy="125101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b="1" cap="small" dirty="0">
                <a:solidFill>
                  <a:srgbClr val="000080"/>
                </a:solidFill>
                <a:ea typeface="Times New Roman"/>
                <a:cs typeface="Times New Roman"/>
              </a:rPr>
              <a:t>First Greek American Academic </a:t>
            </a:r>
            <a:r>
              <a:rPr lang="en-US" b="1" cap="small" dirty="0" smtClean="0">
                <a:solidFill>
                  <a:srgbClr val="000080"/>
                </a:solidFill>
                <a:ea typeface="Times New Roman"/>
                <a:cs typeface="Times New Roman"/>
              </a:rPr>
              <a:t>Meeting</a:t>
            </a:r>
          </a:p>
          <a:p>
            <a:pPr>
              <a:spcBef>
                <a:spcPts val="0"/>
              </a:spcBef>
            </a:pPr>
            <a:r>
              <a:rPr lang="en-US" sz="1600" b="1" cap="small" dirty="0" smtClean="0">
                <a:solidFill>
                  <a:srgbClr val="000080"/>
                </a:solidFill>
                <a:latin typeface="Times New Roman"/>
                <a:ea typeface="Times New Roman"/>
                <a:cs typeface="Times New Roman"/>
              </a:rPr>
              <a:t>Georgetown University</a:t>
            </a:r>
          </a:p>
          <a:p>
            <a:pPr>
              <a:spcBef>
                <a:spcPts val="0"/>
              </a:spcBef>
            </a:pPr>
            <a:r>
              <a:rPr lang="en-US" sz="1600" b="1" cap="small" dirty="0" smtClean="0">
                <a:solidFill>
                  <a:srgbClr val="000080"/>
                </a:solidFill>
                <a:latin typeface="Times New Roman"/>
                <a:ea typeface="Times New Roman"/>
                <a:cs typeface="Times New Roman"/>
              </a:rPr>
              <a:t>January 15-16, 2011</a:t>
            </a:r>
          </a:p>
          <a:p>
            <a:pPr>
              <a:spcBef>
                <a:spcPts val="0"/>
              </a:spcBef>
            </a:pPr>
            <a:r>
              <a:rPr lang="en-US" sz="1600" b="1" cap="small" dirty="0" smtClean="0">
                <a:solidFill>
                  <a:srgbClr val="000080"/>
                </a:solidFill>
                <a:latin typeface="Times New Roman"/>
                <a:ea typeface="Times New Roman"/>
                <a:cs typeface="Times New Roman"/>
              </a:rPr>
              <a:t>Washington DC, USA</a:t>
            </a:r>
            <a:endParaRPr lang="en-US" sz="1600" dirty="0" smtClean="0">
              <a:latin typeface="Times New Roman"/>
              <a:ea typeface="Times New Roman"/>
              <a:cs typeface="Times New Roman"/>
            </a:endParaRPr>
          </a:p>
          <a:p>
            <a:endParaRPr lang="en-US" dirty="0"/>
          </a:p>
        </p:txBody>
      </p:sp>
      <p:pic>
        <p:nvPicPr>
          <p:cNvPr id="4" name="Picture 3" descr="Picture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174" y="-51236"/>
            <a:ext cx="7593651" cy="1904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How is Research doing in Greece?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32449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research budget of Greece </a:t>
            </a:r>
            <a:r>
              <a:rPr lang="en-US" dirty="0" smtClean="0">
                <a:solidFill>
                  <a:srgbClr val="FF0000"/>
                </a:solidFill>
              </a:rPr>
              <a:t>is ~ 0.5% of GDP</a:t>
            </a:r>
            <a:r>
              <a:rPr lang="en-US" dirty="0" smtClean="0"/>
              <a:t>, one of the lowest in the EU (</a:t>
            </a:r>
            <a:r>
              <a:rPr lang="en-US" dirty="0" smtClean="0">
                <a:solidFill>
                  <a:srgbClr val="FF0000"/>
                </a:solidFill>
              </a:rPr>
              <a:t>Finland’s is &gt; 3%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Research is doing reasonably well, when </a:t>
            </a:r>
            <a:r>
              <a:rPr lang="en-US" dirty="0" smtClean="0">
                <a:solidFill>
                  <a:srgbClr val="FF0000"/>
                </a:solidFill>
              </a:rPr>
              <a:t>assessed by metrics</a:t>
            </a:r>
            <a:r>
              <a:rPr lang="en-US" dirty="0" smtClean="0"/>
              <a:t> such as publication rate in peer-reviewed journals-but fueled by a few </a:t>
            </a:r>
            <a:r>
              <a:rPr lang="en-US" dirty="0" smtClean="0">
                <a:solidFill>
                  <a:srgbClr val="FF0000"/>
                </a:solidFill>
              </a:rPr>
              <a:t>islands of excellence </a:t>
            </a:r>
            <a:r>
              <a:rPr lang="en-US" dirty="0" smtClean="0"/>
              <a:t>that bring up the averages</a:t>
            </a:r>
          </a:p>
          <a:p>
            <a:r>
              <a:rPr lang="en-US" dirty="0" smtClean="0"/>
              <a:t>Many researchers at University and Research Centers are quite successful in competing for European Union research funds</a:t>
            </a:r>
          </a:p>
          <a:p>
            <a:r>
              <a:rPr lang="en-US" dirty="0" smtClean="0"/>
              <a:t>But, the national contribution to research </a:t>
            </a:r>
            <a:r>
              <a:rPr lang="en-US" dirty="0" smtClean="0"/>
              <a:t>is too little, </a:t>
            </a:r>
            <a:r>
              <a:rPr lang="en-US" dirty="0" smtClean="0"/>
              <a:t>bureaucratic, cumbersome, </a:t>
            </a:r>
            <a:r>
              <a:rPr lang="en-US" dirty="0" smtClean="0">
                <a:solidFill>
                  <a:srgbClr val="FF0000"/>
                </a:solidFill>
              </a:rPr>
              <a:t>not meritocratic, and always late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How is Research connected to Development?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number of patents from Greece is </a:t>
            </a:r>
            <a:r>
              <a:rPr lang="en-US" dirty="0" smtClean="0">
                <a:solidFill>
                  <a:srgbClr val="FF0000"/>
                </a:solidFill>
              </a:rPr>
              <a:t>lowest in Europe</a:t>
            </a:r>
            <a:r>
              <a:rPr lang="en-US" dirty="0" smtClean="0"/>
              <a:t>-investment of public funds in research </a:t>
            </a:r>
            <a:r>
              <a:rPr lang="en-US" dirty="0" smtClean="0">
                <a:solidFill>
                  <a:srgbClr val="FF0000"/>
                </a:solidFill>
              </a:rPr>
              <a:t>has NOT produced innovation</a:t>
            </a:r>
          </a:p>
          <a:p>
            <a:r>
              <a:rPr lang="en-US" dirty="0" smtClean="0"/>
              <a:t>Connection of research with economic development is </a:t>
            </a:r>
            <a:r>
              <a:rPr lang="en-US" dirty="0" smtClean="0">
                <a:solidFill>
                  <a:srgbClr val="FF0000"/>
                </a:solidFill>
              </a:rPr>
              <a:t>“politically incorrect”</a:t>
            </a:r>
            <a:r>
              <a:rPr lang="en-US" dirty="0" smtClean="0"/>
              <a:t>-yet in advanced countries up to </a:t>
            </a:r>
            <a:r>
              <a:rPr lang="en-US" dirty="0" smtClean="0">
                <a:solidFill>
                  <a:srgbClr val="FF0000"/>
                </a:solidFill>
              </a:rPr>
              <a:t>2/3 of yearly economic growth </a:t>
            </a:r>
            <a:r>
              <a:rPr lang="en-US" dirty="0" smtClean="0"/>
              <a:t>(US) is due to research and technology development</a:t>
            </a:r>
          </a:p>
          <a:p>
            <a:r>
              <a:rPr lang="en-US" dirty="0" smtClean="0"/>
              <a:t>No </a:t>
            </a:r>
            <a:r>
              <a:rPr lang="en-US" dirty="0" smtClean="0">
                <a:solidFill>
                  <a:srgbClr val="FF0000"/>
                </a:solidFill>
              </a:rPr>
              <a:t>private firms </a:t>
            </a:r>
            <a:r>
              <a:rPr lang="en-US" dirty="0" smtClean="0"/>
              <a:t>would consider funding a University laboratory to research problems important to their business-the </a:t>
            </a:r>
            <a:r>
              <a:rPr lang="en-US" dirty="0" smtClean="0">
                <a:solidFill>
                  <a:srgbClr val="FF0000"/>
                </a:solidFill>
              </a:rPr>
              <a:t>students will not permit it </a:t>
            </a:r>
            <a:r>
              <a:rPr lang="en-US" dirty="0" smtClean="0"/>
              <a:t>and the faculty does not dare accept it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i="1" dirty="0" smtClean="0"/>
              <a:t>Immediate Challenges for the National Council of Research and Technology (ESET)</a:t>
            </a:r>
            <a:br>
              <a:rPr lang="en-US" sz="2800" b="1" i="1" dirty="0" smtClean="0"/>
            </a:br>
            <a:r>
              <a:rPr lang="el-GR" sz="2800" b="1" i="1" dirty="0" smtClean="0"/>
              <a:t>Εθνικό Συμβούλιο Έρευνας και Τεχνολογίας (ΕΣΕΤ)</a:t>
            </a:r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170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Oversee the </a:t>
            </a:r>
            <a:r>
              <a:rPr lang="en-US" dirty="0" smtClean="0">
                <a:solidFill>
                  <a:srgbClr val="FF0000"/>
                </a:solidFill>
              </a:rPr>
              <a:t>effective and meritocratic </a:t>
            </a:r>
            <a:r>
              <a:rPr lang="en-US" dirty="0" smtClean="0"/>
              <a:t>allocation of </a:t>
            </a:r>
            <a:r>
              <a:rPr lang="en-US" dirty="0" smtClean="0">
                <a:solidFill>
                  <a:srgbClr val="FF0000"/>
                </a:solidFill>
              </a:rPr>
              <a:t>≈1B euro </a:t>
            </a:r>
            <a:r>
              <a:rPr lang="en-US" dirty="0" smtClean="0"/>
              <a:t>of EU structural funds for research and Development by </a:t>
            </a:r>
            <a:r>
              <a:rPr lang="el-GR" dirty="0" smtClean="0"/>
              <a:t>ΓΓΕΤ (</a:t>
            </a:r>
            <a:r>
              <a:rPr lang="en-US" dirty="0" smtClean="0"/>
              <a:t>General Secretariat for Research and Technology)</a:t>
            </a:r>
          </a:p>
          <a:p>
            <a:r>
              <a:rPr lang="en-US" dirty="0" smtClean="0"/>
              <a:t>Design a R&amp;D </a:t>
            </a:r>
            <a:r>
              <a:rPr lang="en-US" dirty="0" smtClean="0">
                <a:solidFill>
                  <a:srgbClr val="FF0000"/>
                </a:solidFill>
              </a:rPr>
              <a:t>Strategic Plan </a:t>
            </a:r>
            <a:r>
              <a:rPr lang="en-US" dirty="0" smtClean="0"/>
              <a:t>with a horizon to </a:t>
            </a:r>
            <a:r>
              <a:rPr lang="en-US" dirty="0" smtClean="0">
                <a:solidFill>
                  <a:srgbClr val="FF0000"/>
                </a:solidFill>
              </a:rPr>
              <a:t>2020</a:t>
            </a:r>
            <a:r>
              <a:rPr lang="en-US" dirty="0" smtClean="0"/>
              <a:t> and</a:t>
            </a:r>
            <a:r>
              <a:rPr lang="en-US" dirty="0" smtClean="0"/>
              <a:t> </a:t>
            </a:r>
            <a:r>
              <a:rPr lang="en-US" dirty="0" smtClean="0"/>
              <a:t>hoped for</a:t>
            </a:r>
            <a:r>
              <a:rPr lang="en-US" dirty="0" smtClean="0"/>
              <a:t> </a:t>
            </a:r>
            <a:r>
              <a:rPr lang="en-US" dirty="0" smtClean="0"/>
              <a:t>growth to ≈ </a:t>
            </a:r>
            <a:r>
              <a:rPr lang="en-US" dirty="0" smtClean="0">
                <a:solidFill>
                  <a:srgbClr val="FF0000"/>
                </a:solidFill>
              </a:rPr>
              <a:t>2% of GDP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by that time (</a:t>
            </a:r>
            <a:r>
              <a:rPr lang="en-US" dirty="0" smtClean="0"/>
              <a:t>now 0.5%)</a:t>
            </a:r>
          </a:p>
          <a:p>
            <a:r>
              <a:rPr lang="en-US" dirty="0" smtClean="0"/>
              <a:t>Guidelines for an </a:t>
            </a:r>
            <a:r>
              <a:rPr lang="en-US" dirty="0" smtClean="0">
                <a:solidFill>
                  <a:srgbClr val="FF0000"/>
                </a:solidFill>
              </a:rPr>
              <a:t>Implementation Plan </a:t>
            </a:r>
            <a:r>
              <a:rPr lang="en-US" dirty="0" smtClean="0"/>
              <a:t>that will emphasize competition for excellence, and </a:t>
            </a:r>
            <a:r>
              <a:rPr lang="en-US" dirty="0" smtClean="0">
                <a:solidFill>
                  <a:srgbClr val="FF0000"/>
                </a:solidFill>
              </a:rPr>
              <a:t>connections to </a:t>
            </a:r>
            <a:r>
              <a:rPr lang="en-US" dirty="0" err="1" smtClean="0">
                <a:solidFill>
                  <a:srgbClr val="FF0000"/>
                </a:solidFill>
              </a:rPr>
              <a:t>enterpreneurship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 academic community must be proactive in planning for </a:t>
            </a:r>
            <a:r>
              <a:rPr lang="en-US" dirty="0" smtClean="0">
                <a:solidFill>
                  <a:srgbClr val="FF0000"/>
                </a:solidFill>
              </a:rPr>
              <a:t>interconnections to economy</a:t>
            </a:r>
            <a:r>
              <a:rPr lang="en-US" dirty="0" smtClean="0">
                <a:solidFill>
                  <a:srgbClr val="000000"/>
                </a:solidFill>
              </a:rPr>
              <a:t>-Greece’s most pressing problem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364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Thoughts on Research and Development in the Greek Context  Stamatios Krimigis (Κριμιζής) Johns Hopkins/Applied Physics Lab &amp; Academy of Athens-Chair of Science of Space</vt:lpstr>
      <vt:lpstr>How is Research doing in Greece?</vt:lpstr>
      <vt:lpstr>How is Research connected to Development?</vt:lpstr>
      <vt:lpstr>Immediate Challenges for the National Council of Research and Technology (ESET) Εθνικό Συμβούλιο Έρευνας και Τεχνολογίας (ΕΣΕΤ)</vt:lpstr>
    </vt:vector>
  </TitlesOfParts>
  <Company>JHU/APL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Thoughts on Research and Development in the Greek Context  Stamatios Krimigis (Κριμιζής) Johns Hopkins/Applied Physics Lab &amp; Academy of Athens-Chair of Science of Space</dc:title>
  <dc:creator>Tom Krimigis</dc:creator>
  <cp:lastModifiedBy>Tom Krimigis</cp:lastModifiedBy>
  <cp:revision>3</cp:revision>
  <dcterms:created xsi:type="dcterms:W3CDTF">2011-01-15T22:49:18Z</dcterms:created>
  <dcterms:modified xsi:type="dcterms:W3CDTF">2011-01-15T23:17:16Z</dcterms:modified>
</cp:coreProperties>
</file>